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6" r:id="rId2"/>
    <p:sldId id="310" r:id="rId3"/>
    <p:sldId id="307" r:id="rId4"/>
    <p:sldId id="308" r:id="rId5"/>
    <p:sldId id="311" r:id="rId6"/>
    <p:sldId id="317" r:id="rId7"/>
    <p:sldId id="315" r:id="rId8"/>
    <p:sldId id="316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70639-F0C0-4AE3-8E96-303648471F86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6AA4A-730F-4EF2-8BE4-B65B17EC77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2612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6AA4A-730F-4EF2-8BE4-B65B17EC77B3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9288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6AA4A-730F-4EF2-8BE4-B65B17EC77B3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0823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6C78-AB32-45C6-B01C-DBEFD604F430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8E94-2B2A-4BB5-8B22-0AEB6748C8B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6C78-AB32-45C6-B01C-DBEFD604F430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8E94-2B2A-4BB5-8B22-0AEB6748C8B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6C78-AB32-45C6-B01C-DBEFD604F430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8E94-2B2A-4BB5-8B22-0AEB6748C8B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6C78-AB32-45C6-B01C-DBEFD604F430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8E94-2B2A-4BB5-8B22-0AEB6748C8B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6C78-AB32-45C6-B01C-DBEFD604F430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8E94-2B2A-4BB5-8B22-0AEB6748C8B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6C78-AB32-45C6-B01C-DBEFD604F430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8E94-2B2A-4BB5-8B22-0AEB6748C8B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6C78-AB32-45C6-B01C-DBEFD604F430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8E94-2B2A-4BB5-8B22-0AEB6748C8B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6C78-AB32-45C6-B01C-DBEFD604F430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8E94-2B2A-4BB5-8B22-0AEB6748C8B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6C78-AB32-45C6-B01C-DBEFD604F430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8E94-2B2A-4BB5-8B22-0AEB6748C8B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6C78-AB32-45C6-B01C-DBEFD604F430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8E94-2B2A-4BB5-8B22-0AEB6748C8B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6C78-AB32-45C6-B01C-DBEFD604F430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8E94-2B2A-4BB5-8B22-0AEB6748C8B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A6C78-AB32-45C6-B01C-DBEFD604F430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28E94-2B2A-4BB5-8B22-0AEB6748C8B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2996952"/>
            <a:ext cx="7772400" cy="1326009"/>
          </a:xfrm>
        </p:spPr>
        <p:txBody>
          <a:bodyPr>
            <a:noAutofit/>
          </a:bodyPr>
          <a:lstStyle/>
          <a:p>
            <a:pPr algn="l"/>
            <a:r>
              <a:rPr lang="pl-PL" sz="7200" b="1" dirty="0" smtClean="0">
                <a:solidFill>
                  <a:srgbClr val="002060"/>
                </a:solidFill>
              </a:rPr>
              <a:t>Biologia i </a:t>
            </a:r>
            <a:r>
              <a:rPr lang="pl-PL" sz="7200" b="1" dirty="0">
                <a:solidFill>
                  <a:srgbClr val="002060"/>
                </a:solidFill>
              </a:rPr>
              <a:t>chemia – molekułą </a:t>
            </a:r>
            <a:r>
              <a:rPr lang="pl-PL" sz="7200" b="1" dirty="0" smtClean="0">
                <a:solidFill>
                  <a:srgbClr val="002060"/>
                </a:solidFill>
              </a:rPr>
              <a:t>życia</a:t>
            </a:r>
            <a:br>
              <a:rPr lang="pl-PL" sz="7200" b="1" dirty="0" smtClean="0">
                <a:solidFill>
                  <a:srgbClr val="002060"/>
                </a:solidFill>
              </a:rPr>
            </a:br>
            <a:r>
              <a:rPr lang="pl-PL" sz="6600" b="1" i="1" dirty="0" smtClean="0">
                <a:solidFill>
                  <a:srgbClr val="002060"/>
                </a:solidFill>
              </a:rPr>
              <a:t>edycja czwarta</a:t>
            </a:r>
            <a:endParaRPr lang="pl-PL" sz="6600" i="1" dirty="0">
              <a:solidFill>
                <a:srgbClr val="00206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779912" y="6165304"/>
            <a:ext cx="4816624" cy="504056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pl-PL" i="1" dirty="0" smtClean="0"/>
              <a:t>Kielce, dn.14-15.02.2019 r.</a:t>
            </a:r>
            <a:endParaRPr lang="pl-PL" i="1" dirty="0"/>
          </a:p>
        </p:txBody>
      </p:sp>
      <p:pic>
        <p:nvPicPr>
          <p:cNvPr id="4" name="Obraz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0"/>
            <a:ext cx="3312368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" y="82550"/>
            <a:ext cx="1187623" cy="6775450"/>
            <a:chOff x="517" y="130"/>
            <a:chExt cx="2160" cy="17460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517" y="1570"/>
              <a:ext cx="540" cy="16020"/>
            </a:xfrm>
            <a:prstGeom prst="rect">
              <a:avLst/>
            </a:prstGeom>
            <a:gradFill rotWithShape="0">
              <a:gsLst>
                <a:gs pos="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517" y="130"/>
              <a:ext cx="2160" cy="4320"/>
              <a:chOff x="697" y="157"/>
              <a:chExt cx="4071" cy="8385"/>
            </a:xfrm>
          </p:grpSpPr>
          <p:pic>
            <p:nvPicPr>
              <p:cNvPr id="1029" name="Picture 5" descr="pióro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76000" contrast="-86000"/>
              </a:blip>
              <a:srcRect/>
              <a:stretch>
                <a:fillRect/>
              </a:stretch>
            </p:blipFill>
            <p:spPr bwMode="auto">
              <a:xfrm>
                <a:off x="697" y="157"/>
                <a:ext cx="2821" cy="6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 rot="-1025225">
                <a:off x="2368" y="6277"/>
                <a:ext cx="2400" cy="2265"/>
              </a:xfrm>
              <a:custGeom>
                <a:avLst/>
                <a:gdLst/>
                <a:ahLst/>
                <a:cxnLst>
                  <a:cxn ang="0">
                    <a:pos x="15" y="600"/>
                  </a:cxn>
                  <a:cxn ang="0">
                    <a:pos x="105" y="630"/>
                  </a:cxn>
                  <a:cxn ang="0">
                    <a:pos x="285" y="0"/>
                  </a:cxn>
                  <a:cxn ang="0">
                    <a:pos x="150" y="990"/>
                  </a:cxn>
                  <a:cxn ang="0">
                    <a:pos x="240" y="1305"/>
                  </a:cxn>
                  <a:cxn ang="0">
                    <a:pos x="180" y="1575"/>
                  </a:cxn>
                  <a:cxn ang="0">
                    <a:pos x="255" y="1410"/>
                  </a:cxn>
                  <a:cxn ang="0">
                    <a:pos x="450" y="1140"/>
                  </a:cxn>
                  <a:cxn ang="0">
                    <a:pos x="480" y="1665"/>
                  </a:cxn>
                  <a:cxn ang="0">
                    <a:pos x="600" y="1635"/>
                  </a:cxn>
                  <a:cxn ang="0">
                    <a:pos x="675" y="1560"/>
                  </a:cxn>
                  <a:cxn ang="0">
                    <a:pos x="750" y="1515"/>
                  </a:cxn>
                  <a:cxn ang="0">
                    <a:pos x="780" y="1650"/>
                  </a:cxn>
                  <a:cxn ang="0">
                    <a:pos x="825" y="1350"/>
                  </a:cxn>
                  <a:cxn ang="0">
                    <a:pos x="825" y="1455"/>
                  </a:cxn>
                  <a:cxn ang="0">
                    <a:pos x="1035" y="1605"/>
                  </a:cxn>
                  <a:cxn ang="0">
                    <a:pos x="1125" y="1665"/>
                  </a:cxn>
                  <a:cxn ang="0">
                    <a:pos x="1260" y="1695"/>
                  </a:cxn>
                  <a:cxn ang="0">
                    <a:pos x="1275" y="1365"/>
                  </a:cxn>
                  <a:cxn ang="0">
                    <a:pos x="1320" y="1470"/>
                  </a:cxn>
                  <a:cxn ang="0">
                    <a:pos x="1365" y="1500"/>
                  </a:cxn>
                  <a:cxn ang="0">
                    <a:pos x="1470" y="1695"/>
                  </a:cxn>
                  <a:cxn ang="0">
                    <a:pos x="1470" y="1530"/>
                  </a:cxn>
                  <a:cxn ang="0">
                    <a:pos x="1725" y="1575"/>
                  </a:cxn>
                  <a:cxn ang="0">
                    <a:pos x="1620" y="1590"/>
                  </a:cxn>
                  <a:cxn ang="0">
                    <a:pos x="1740" y="1725"/>
                  </a:cxn>
                  <a:cxn ang="0">
                    <a:pos x="1935" y="705"/>
                  </a:cxn>
                  <a:cxn ang="0">
                    <a:pos x="1950" y="1875"/>
                  </a:cxn>
                  <a:cxn ang="0">
                    <a:pos x="2175" y="1335"/>
                  </a:cxn>
                  <a:cxn ang="0">
                    <a:pos x="2205" y="1335"/>
                  </a:cxn>
                  <a:cxn ang="0">
                    <a:pos x="2310" y="1635"/>
                  </a:cxn>
                  <a:cxn ang="0">
                    <a:pos x="2340" y="1605"/>
                  </a:cxn>
                  <a:cxn ang="0">
                    <a:pos x="2400" y="1710"/>
                  </a:cxn>
                </a:cxnLst>
                <a:rect l="0" t="0" r="r" b="b"/>
                <a:pathLst>
                  <a:path w="2400" h="2265">
                    <a:moveTo>
                      <a:pt x="0" y="300"/>
                    </a:moveTo>
                    <a:cubicBezTo>
                      <a:pt x="5" y="400"/>
                      <a:pt x="6" y="500"/>
                      <a:pt x="15" y="600"/>
                    </a:cubicBezTo>
                    <a:cubicBezTo>
                      <a:pt x="16" y="616"/>
                      <a:pt x="15" y="640"/>
                      <a:pt x="30" y="645"/>
                    </a:cubicBezTo>
                    <a:cubicBezTo>
                      <a:pt x="54" y="653"/>
                      <a:pt x="80" y="635"/>
                      <a:pt x="105" y="630"/>
                    </a:cubicBezTo>
                    <a:cubicBezTo>
                      <a:pt x="235" y="529"/>
                      <a:pt x="349" y="435"/>
                      <a:pt x="390" y="270"/>
                    </a:cubicBezTo>
                    <a:cubicBezTo>
                      <a:pt x="367" y="118"/>
                      <a:pt x="402" y="58"/>
                      <a:pt x="285" y="0"/>
                    </a:cubicBezTo>
                    <a:cubicBezTo>
                      <a:pt x="152" y="67"/>
                      <a:pt x="165" y="189"/>
                      <a:pt x="135" y="330"/>
                    </a:cubicBezTo>
                    <a:cubicBezTo>
                      <a:pt x="112" y="659"/>
                      <a:pt x="111" y="537"/>
                      <a:pt x="150" y="990"/>
                    </a:cubicBezTo>
                    <a:cubicBezTo>
                      <a:pt x="157" y="1070"/>
                      <a:pt x="158" y="1152"/>
                      <a:pt x="180" y="1230"/>
                    </a:cubicBezTo>
                    <a:cubicBezTo>
                      <a:pt x="189" y="1261"/>
                      <a:pt x="223" y="1278"/>
                      <a:pt x="240" y="1305"/>
                    </a:cubicBezTo>
                    <a:cubicBezTo>
                      <a:pt x="281" y="1369"/>
                      <a:pt x="318" y="1422"/>
                      <a:pt x="360" y="1485"/>
                    </a:cubicBezTo>
                    <a:cubicBezTo>
                      <a:pt x="348" y="1513"/>
                      <a:pt x="292" y="1735"/>
                      <a:pt x="180" y="1575"/>
                    </a:cubicBezTo>
                    <a:cubicBezTo>
                      <a:pt x="154" y="1537"/>
                      <a:pt x="191" y="1482"/>
                      <a:pt x="210" y="1440"/>
                    </a:cubicBezTo>
                    <a:cubicBezTo>
                      <a:pt x="217" y="1424"/>
                      <a:pt x="241" y="1422"/>
                      <a:pt x="255" y="1410"/>
                    </a:cubicBezTo>
                    <a:cubicBezTo>
                      <a:pt x="306" y="1367"/>
                      <a:pt x="358" y="1322"/>
                      <a:pt x="405" y="1275"/>
                    </a:cubicBezTo>
                    <a:cubicBezTo>
                      <a:pt x="417" y="1229"/>
                      <a:pt x="441" y="1187"/>
                      <a:pt x="450" y="1140"/>
                    </a:cubicBezTo>
                    <a:cubicBezTo>
                      <a:pt x="460" y="1086"/>
                      <a:pt x="460" y="1030"/>
                      <a:pt x="465" y="975"/>
                    </a:cubicBezTo>
                    <a:cubicBezTo>
                      <a:pt x="470" y="1205"/>
                      <a:pt x="461" y="1436"/>
                      <a:pt x="480" y="1665"/>
                    </a:cubicBezTo>
                    <a:cubicBezTo>
                      <a:pt x="481" y="1683"/>
                      <a:pt x="508" y="1699"/>
                      <a:pt x="525" y="1695"/>
                    </a:cubicBezTo>
                    <a:cubicBezTo>
                      <a:pt x="556" y="1687"/>
                      <a:pt x="575" y="1655"/>
                      <a:pt x="600" y="1635"/>
                    </a:cubicBezTo>
                    <a:cubicBezTo>
                      <a:pt x="628" y="1565"/>
                      <a:pt x="642" y="1498"/>
                      <a:pt x="660" y="1425"/>
                    </a:cubicBezTo>
                    <a:cubicBezTo>
                      <a:pt x="665" y="1470"/>
                      <a:pt x="639" y="1533"/>
                      <a:pt x="675" y="1560"/>
                    </a:cubicBezTo>
                    <a:cubicBezTo>
                      <a:pt x="702" y="1580"/>
                      <a:pt x="691" y="1487"/>
                      <a:pt x="720" y="1470"/>
                    </a:cubicBezTo>
                    <a:cubicBezTo>
                      <a:pt x="735" y="1461"/>
                      <a:pt x="740" y="1500"/>
                      <a:pt x="750" y="1515"/>
                    </a:cubicBezTo>
                    <a:cubicBezTo>
                      <a:pt x="755" y="1540"/>
                      <a:pt x="759" y="1565"/>
                      <a:pt x="765" y="1590"/>
                    </a:cubicBezTo>
                    <a:cubicBezTo>
                      <a:pt x="769" y="1610"/>
                      <a:pt x="764" y="1638"/>
                      <a:pt x="780" y="1650"/>
                    </a:cubicBezTo>
                    <a:cubicBezTo>
                      <a:pt x="793" y="1659"/>
                      <a:pt x="810" y="1640"/>
                      <a:pt x="825" y="1635"/>
                    </a:cubicBezTo>
                    <a:cubicBezTo>
                      <a:pt x="830" y="1589"/>
                      <a:pt x="859" y="1401"/>
                      <a:pt x="825" y="1350"/>
                    </a:cubicBezTo>
                    <a:cubicBezTo>
                      <a:pt x="813" y="1332"/>
                      <a:pt x="795" y="1380"/>
                      <a:pt x="780" y="1395"/>
                    </a:cubicBezTo>
                    <a:cubicBezTo>
                      <a:pt x="795" y="1415"/>
                      <a:pt x="800" y="1459"/>
                      <a:pt x="825" y="1455"/>
                    </a:cubicBezTo>
                    <a:cubicBezTo>
                      <a:pt x="896" y="1442"/>
                      <a:pt x="950" y="1359"/>
                      <a:pt x="990" y="1305"/>
                    </a:cubicBezTo>
                    <a:cubicBezTo>
                      <a:pt x="1006" y="1508"/>
                      <a:pt x="988" y="1453"/>
                      <a:pt x="1035" y="1605"/>
                    </a:cubicBezTo>
                    <a:cubicBezTo>
                      <a:pt x="1044" y="1635"/>
                      <a:pt x="1065" y="1695"/>
                      <a:pt x="1065" y="1695"/>
                    </a:cubicBezTo>
                    <a:cubicBezTo>
                      <a:pt x="1085" y="1685"/>
                      <a:pt x="1109" y="1681"/>
                      <a:pt x="1125" y="1665"/>
                    </a:cubicBezTo>
                    <a:cubicBezTo>
                      <a:pt x="1177" y="1613"/>
                      <a:pt x="1198" y="1523"/>
                      <a:pt x="1215" y="1455"/>
                    </a:cubicBezTo>
                    <a:cubicBezTo>
                      <a:pt x="1235" y="1535"/>
                      <a:pt x="1240" y="1615"/>
                      <a:pt x="1260" y="1695"/>
                    </a:cubicBezTo>
                    <a:cubicBezTo>
                      <a:pt x="1287" y="1641"/>
                      <a:pt x="1309" y="1612"/>
                      <a:pt x="1305" y="1545"/>
                    </a:cubicBezTo>
                    <a:cubicBezTo>
                      <a:pt x="1302" y="1484"/>
                      <a:pt x="1318" y="1408"/>
                      <a:pt x="1275" y="1365"/>
                    </a:cubicBezTo>
                    <a:cubicBezTo>
                      <a:pt x="1236" y="1326"/>
                      <a:pt x="1285" y="1475"/>
                      <a:pt x="1290" y="1530"/>
                    </a:cubicBezTo>
                    <a:cubicBezTo>
                      <a:pt x="1300" y="1510"/>
                      <a:pt x="1309" y="1489"/>
                      <a:pt x="1320" y="1470"/>
                    </a:cubicBezTo>
                    <a:cubicBezTo>
                      <a:pt x="1329" y="1454"/>
                      <a:pt x="1335" y="1415"/>
                      <a:pt x="1350" y="1425"/>
                    </a:cubicBezTo>
                    <a:cubicBezTo>
                      <a:pt x="1371" y="1439"/>
                      <a:pt x="1360" y="1475"/>
                      <a:pt x="1365" y="1500"/>
                    </a:cubicBezTo>
                    <a:cubicBezTo>
                      <a:pt x="1478" y="1425"/>
                      <a:pt x="1371" y="1477"/>
                      <a:pt x="1425" y="1680"/>
                    </a:cubicBezTo>
                    <a:cubicBezTo>
                      <a:pt x="1429" y="1695"/>
                      <a:pt x="1455" y="1690"/>
                      <a:pt x="1470" y="1695"/>
                    </a:cubicBezTo>
                    <a:cubicBezTo>
                      <a:pt x="1512" y="1526"/>
                      <a:pt x="1504" y="1616"/>
                      <a:pt x="1485" y="1425"/>
                    </a:cubicBezTo>
                    <a:cubicBezTo>
                      <a:pt x="1480" y="1460"/>
                      <a:pt x="1467" y="1495"/>
                      <a:pt x="1470" y="1530"/>
                    </a:cubicBezTo>
                    <a:cubicBezTo>
                      <a:pt x="1473" y="1569"/>
                      <a:pt x="1521" y="1674"/>
                      <a:pt x="1545" y="1710"/>
                    </a:cubicBezTo>
                    <a:cubicBezTo>
                      <a:pt x="1608" y="1605"/>
                      <a:pt x="1608" y="1614"/>
                      <a:pt x="1725" y="1575"/>
                    </a:cubicBezTo>
                    <a:cubicBezTo>
                      <a:pt x="1715" y="1540"/>
                      <a:pt x="1730" y="1482"/>
                      <a:pt x="1695" y="1470"/>
                    </a:cubicBezTo>
                    <a:cubicBezTo>
                      <a:pt x="1658" y="1458"/>
                      <a:pt x="1629" y="1564"/>
                      <a:pt x="1620" y="1590"/>
                    </a:cubicBezTo>
                    <a:cubicBezTo>
                      <a:pt x="1630" y="1645"/>
                      <a:pt x="1613" y="1713"/>
                      <a:pt x="1650" y="1755"/>
                    </a:cubicBezTo>
                    <a:cubicBezTo>
                      <a:pt x="1671" y="1779"/>
                      <a:pt x="1714" y="1744"/>
                      <a:pt x="1740" y="1725"/>
                    </a:cubicBezTo>
                    <a:cubicBezTo>
                      <a:pt x="1772" y="1702"/>
                      <a:pt x="1790" y="1665"/>
                      <a:pt x="1815" y="1635"/>
                    </a:cubicBezTo>
                    <a:cubicBezTo>
                      <a:pt x="1916" y="1312"/>
                      <a:pt x="1921" y="1043"/>
                      <a:pt x="1935" y="705"/>
                    </a:cubicBezTo>
                    <a:cubicBezTo>
                      <a:pt x="1922" y="399"/>
                      <a:pt x="1902" y="287"/>
                      <a:pt x="1845" y="0"/>
                    </a:cubicBezTo>
                    <a:cubicBezTo>
                      <a:pt x="1797" y="626"/>
                      <a:pt x="1851" y="1256"/>
                      <a:pt x="1950" y="1875"/>
                    </a:cubicBezTo>
                    <a:cubicBezTo>
                      <a:pt x="2006" y="2224"/>
                      <a:pt x="1933" y="2128"/>
                      <a:pt x="2070" y="2265"/>
                    </a:cubicBezTo>
                    <a:cubicBezTo>
                      <a:pt x="2148" y="1954"/>
                      <a:pt x="2162" y="1656"/>
                      <a:pt x="2175" y="1335"/>
                    </a:cubicBezTo>
                    <a:cubicBezTo>
                      <a:pt x="2170" y="1135"/>
                      <a:pt x="2097" y="545"/>
                      <a:pt x="2160" y="735"/>
                    </a:cubicBezTo>
                    <a:cubicBezTo>
                      <a:pt x="2285" y="1111"/>
                      <a:pt x="2115" y="1605"/>
                      <a:pt x="2205" y="1335"/>
                    </a:cubicBezTo>
                    <a:cubicBezTo>
                      <a:pt x="2219" y="1376"/>
                      <a:pt x="2238" y="1414"/>
                      <a:pt x="2250" y="1455"/>
                    </a:cubicBezTo>
                    <a:cubicBezTo>
                      <a:pt x="2271" y="1524"/>
                      <a:pt x="2269" y="1574"/>
                      <a:pt x="2310" y="1635"/>
                    </a:cubicBezTo>
                    <a:cubicBezTo>
                      <a:pt x="2315" y="1605"/>
                      <a:pt x="2303" y="1567"/>
                      <a:pt x="2325" y="1545"/>
                    </a:cubicBezTo>
                    <a:cubicBezTo>
                      <a:pt x="2340" y="1530"/>
                      <a:pt x="2336" y="1585"/>
                      <a:pt x="2340" y="1605"/>
                    </a:cubicBezTo>
                    <a:cubicBezTo>
                      <a:pt x="2365" y="1730"/>
                      <a:pt x="2337" y="1659"/>
                      <a:pt x="2385" y="1755"/>
                    </a:cubicBezTo>
                    <a:cubicBezTo>
                      <a:pt x="2390" y="1740"/>
                      <a:pt x="2400" y="1710"/>
                      <a:pt x="2400" y="1710"/>
                    </a:cubicBezTo>
                  </a:path>
                </a:pathLst>
              </a:custGeom>
              <a:noFill/>
              <a:ln w="952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aphicFrame>
            <p:nvGraphicFramePr>
              <p:cNvPr id="1031" name="Object 7"/>
              <p:cNvGraphicFramePr>
                <a:graphicFrameLocks noChangeAspect="1"/>
              </p:cNvGraphicFramePr>
              <p:nvPr/>
            </p:nvGraphicFramePr>
            <p:xfrm>
              <a:off x="2497" y="1957"/>
              <a:ext cx="1975" cy="2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9640" name="Picture" r:id="rId6" imgW="1016640" imgH="915120" progId="Word.Picture.8">
                      <p:embed/>
                    </p:oleObj>
                  </mc:Choice>
                  <mc:Fallback>
                    <p:oleObj name="Picture" r:id="rId6" imgW="1016640" imgH="915120" progId="Word.Picture.8">
                      <p:embed/>
                      <p:pic>
                        <p:nvPicPr>
                          <p:cNvPr id="1031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lum bright="6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7" y="1957"/>
                            <a:ext cx="1975" cy="21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333399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15523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l-PL" b="1" dirty="0" smtClean="0"/>
              <a:t>09.00 </a:t>
            </a:r>
            <a:r>
              <a:rPr lang="pl-PL" b="1" dirty="0"/>
              <a:t>– </a:t>
            </a:r>
            <a:r>
              <a:rPr lang="pl-PL" b="1" dirty="0" smtClean="0"/>
              <a:t>10.30</a:t>
            </a:r>
            <a:r>
              <a:rPr lang="pl-PL" dirty="0"/>
              <a:t> </a:t>
            </a:r>
            <a:r>
              <a:rPr lang="pl-PL" dirty="0" smtClean="0"/>
              <a:t>Wykład</a:t>
            </a:r>
            <a:r>
              <a:rPr lang="pl-PL" b="1" dirty="0">
                <a:solidFill>
                  <a:srgbClr val="002060"/>
                </a:solidFill>
              </a:rPr>
              <a:t>: „</a:t>
            </a:r>
            <a:r>
              <a:rPr lang="pl-PL" b="1" i="1" dirty="0">
                <a:solidFill>
                  <a:srgbClr val="002060"/>
                </a:solidFill>
              </a:rPr>
              <a:t>Miłość to związek chemiczny ”</a:t>
            </a:r>
            <a:r>
              <a:rPr lang="pl-PL" b="1" dirty="0">
                <a:solidFill>
                  <a:srgbClr val="002060"/>
                </a:solidFill>
              </a:rPr>
              <a:t> </a:t>
            </a:r>
            <a:r>
              <a:rPr lang="pl-PL" dirty="0"/>
              <a:t>– </a:t>
            </a:r>
            <a:r>
              <a:rPr lang="pl-PL" b="1" dirty="0"/>
              <a:t>prof. dr hab. inż. Barbara Gawdzik</a:t>
            </a:r>
            <a:r>
              <a:rPr lang="pl-PL" dirty="0"/>
              <a:t> Dziekan Wydziału </a:t>
            </a:r>
            <a:r>
              <a:rPr lang="pl-PL" dirty="0" err="1"/>
              <a:t>Matematyczno</a:t>
            </a:r>
            <a:r>
              <a:rPr lang="pl-PL" dirty="0"/>
              <a:t> - Przyrodniczego Uniwersytetu Jana Kochanowskiego w Kielcach, pracownik Instytutu Chemii, Zakładu Chemii </a:t>
            </a:r>
            <a:r>
              <a:rPr lang="pl-PL" dirty="0" smtClean="0"/>
              <a:t>Organicznej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b="1" dirty="0"/>
              <a:t>Warsztaty:</a:t>
            </a:r>
            <a:r>
              <a:rPr lang="pl-PL" dirty="0"/>
              <a:t> </a:t>
            </a:r>
            <a:r>
              <a:rPr lang="pl-PL" i="1" dirty="0">
                <a:solidFill>
                  <a:srgbClr val="002060"/>
                </a:solidFill>
              </a:rPr>
              <a:t>Warsztaty </a:t>
            </a:r>
            <a:r>
              <a:rPr lang="pl-PL" i="1" dirty="0" smtClean="0">
                <a:solidFill>
                  <a:srgbClr val="002060"/>
                </a:solidFill>
              </a:rPr>
              <a:t>biologiczne i chemiczne </a:t>
            </a:r>
            <a:r>
              <a:rPr lang="pl-PL" i="1" dirty="0">
                <a:solidFill>
                  <a:srgbClr val="002060"/>
                </a:solidFill>
              </a:rPr>
              <a:t>dla uczniów</a:t>
            </a:r>
            <a:r>
              <a:rPr lang="pl-PL" i="1" dirty="0"/>
              <a:t> – innowacyjne techniki SSC (small-</a:t>
            </a:r>
            <a:r>
              <a:rPr lang="pl-PL" i="1" dirty="0" err="1"/>
              <a:t>scale</a:t>
            </a:r>
            <a:r>
              <a:rPr lang="pl-PL" i="1" dirty="0"/>
              <a:t> </a:t>
            </a:r>
            <a:r>
              <a:rPr lang="pl-PL" i="1" dirty="0" err="1"/>
              <a:t>chemistry</a:t>
            </a:r>
            <a:r>
              <a:rPr lang="pl-PL" i="1" dirty="0"/>
              <a:t>) </a:t>
            </a:r>
            <a:endParaRPr lang="pl-PL" i="1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b="1" dirty="0"/>
              <a:t>13.30-14.30</a:t>
            </a:r>
            <a:r>
              <a:rPr lang="pl-PL" dirty="0"/>
              <a:t> </a:t>
            </a:r>
            <a:r>
              <a:rPr lang="pl-PL" b="1" dirty="0" smtClean="0">
                <a:solidFill>
                  <a:srgbClr val="002060"/>
                </a:solidFill>
              </a:rPr>
              <a:t>Pokaz </a:t>
            </a:r>
            <a:r>
              <a:rPr lang="pl-PL" b="1" dirty="0">
                <a:solidFill>
                  <a:srgbClr val="002060"/>
                </a:solidFill>
              </a:rPr>
              <a:t>doświadczeń naukowych  </a:t>
            </a:r>
            <a:r>
              <a:rPr lang="pl-PL" b="1" dirty="0" smtClean="0">
                <a:solidFill>
                  <a:srgbClr val="002060"/>
                </a:solidFill>
              </a:rPr>
              <a:t>Stowarzyszenie </a:t>
            </a:r>
            <a:r>
              <a:rPr lang="pl-PL" b="1" dirty="0">
                <a:solidFill>
                  <a:srgbClr val="002060"/>
                </a:solidFill>
              </a:rPr>
              <a:t>Niezależna Grupa Popularyzatorów Nauki EKSPERYMENTATORZY</a:t>
            </a:r>
            <a:r>
              <a:rPr lang="pl-PL" dirty="0">
                <a:solidFill>
                  <a:srgbClr val="002060"/>
                </a:solidFill>
              </a:rPr>
              <a:t> </a:t>
            </a:r>
            <a:r>
              <a:rPr lang="pl-PL" dirty="0"/>
              <a:t>- widowiskowe pokazy doświadczeń naukowych</a:t>
            </a:r>
            <a:r>
              <a:rPr lang="pl-PL" b="1" dirty="0"/>
              <a:t> 	 </a:t>
            </a:r>
            <a:endParaRPr lang="pl-PL" dirty="0"/>
          </a:p>
          <a:p>
            <a:pPr algn="just"/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ln w="158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l-PL" b="1" dirty="0"/>
              <a:t>Program konferencji  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/>
              <a:t>C</a:t>
            </a:r>
            <a:r>
              <a:rPr lang="pl-PL" b="1" dirty="0" smtClean="0"/>
              <a:t>zwartek  </a:t>
            </a:r>
            <a:r>
              <a:rPr lang="pl-PL" b="1" dirty="0"/>
              <a:t>– </a:t>
            </a:r>
            <a:r>
              <a:rPr lang="pl-PL" b="1" dirty="0" smtClean="0"/>
              <a:t>14.02.2019 </a:t>
            </a:r>
            <a:r>
              <a:rPr lang="pl-PL" b="1" dirty="0"/>
              <a:t>r. 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341780"/>
            <a:ext cx="1392517" cy="100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5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l-PL" b="1" dirty="0" smtClean="0"/>
              <a:t>09.00 </a:t>
            </a:r>
            <a:r>
              <a:rPr lang="pl-PL" b="1" dirty="0"/>
              <a:t>– </a:t>
            </a:r>
            <a:r>
              <a:rPr lang="pl-PL" b="1" dirty="0" smtClean="0"/>
              <a:t>10.00</a:t>
            </a:r>
            <a:r>
              <a:rPr lang="pl-PL" dirty="0" smtClean="0"/>
              <a:t> </a:t>
            </a:r>
            <a:r>
              <a:rPr lang="pl-PL" b="1" dirty="0"/>
              <a:t>Wykład:</a:t>
            </a:r>
            <a:r>
              <a:rPr lang="pl-PL" dirty="0"/>
              <a:t>.</a:t>
            </a:r>
            <a:r>
              <a:rPr lang="pl-PL" b="1" dirty="0"/>
              <a:t> </a:t>
            </a:r>
            <a:r>
              <a:rPr lang="pl-PL" b="1" i="1" dirty="0">
                <a:solidFill>
                  <a:srgbClr val="002060"/>
                </a:solidFill>
              </a:rPr>
              <a:t>„Jak słuchać swojego organizmu” </a:t>
            </a:r>
            <a:r>
              <a:rPr lang="pl-PL" b="1" i="1" dirty="0"/>
              <a:t>- </a:t>
            </a:r>
            <a:r>
              <a:rPr lang="pl-PL" b="1" dirty="0"/>
              <a:t>mgr Jadwiga Zapała</a:t>
            </a:r>
            <a:r>
              <a:rPr lang="pl-PL" dirty="0"/>
              <a:t> Specjalista ds. Promocji Zdrowia</a:t>
            </a:r>
            <a:r>
              <a:rPr lang="pl-PL" b="1" dirty="0"/>
              <a:t> </a:t>
            </a:r>
            <a:r>
              <a:rPr lang="pl-PL" dirty="0"/>
              <a:t>- Świętokrzyskie Centrum Onkologii </a:t>
            </a:r>
            <a:r>
              <a:rPr lang="pl-PL" dirty="0" smtClean="0"/>
              <a:t> w Kielcach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b="1" dirty="0"/>
              <a:t>10.30 - 12.00</a:t>
            </a:r>
            <a:r>
              <a:rPr lang="pl-PL" dirty="0"/>
              <a:t>  </a:t>
            </a:r>
            <a:r>
              <a:rPr lang="pl-PL" b="1" dirty="0"/>
              <a:t>Wykład:</a:t>
            </a:r>
            <a:r>
              <a:rPr lang="pl-PL" dirty="0"/>
              <a:t> </a:t>
            </a:r>
            <a:r>
              <a:rPr lang="pl-PL" b="1" i="1" dirty="0">
                <a:solidFill>
                  <a:srgbClr val="002060"/>
                </a:solidFill>
              </a:rPr>
              <a:t>„Antykoncepcja  </a:t>
            </a:r>
            <a:r>
              <a:rPr lang="pl-PL" b="1" i="1" dirty="0" smtClean="0">
                <a:solidFill>
                  <a:srgbClr val="002060"/>
                </a:solidFill>
              </a:rPr>
              <a:t/>
            </a:r>
            <a:br>
              <a:rPr lang="pl-PL" b="1" i="1" dirty="0" smtClean="0">
                <a:solidFill>
                  <a:srgbClr val="002060"/>
                </a:solidFill>
              </a:rPr>
            </a:br>
            <a:r>
              <a:rPr lang="pl-PL" b="1" i="1" dirty="0" smtClean="0">
                <a:solidFill>
                  <a:srgbClr val="002060"/>
                </a:solidFill>
              </a:rPr>
              <a:t>i </a:t>
            </a:r>
            <a:r>
              <a:rPr lang="pl-PL" b="1" i="1" dirty="0">
                <a:solidFill>
                  <a:srgbClr val="002060"/>
                </a:solidFill>
              </a:rPr>
              <a:t>choroby przenoszone drogą płciową” </a:t>
            </a:r>
            <a:r>
              <a:rPr lang="pl-PL" dirty="0"/>
              <a:t>–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lek</a:t>
            </a:r>
            <a:r>
              <a:rPr lang="pl-PL" b="1" dirty="0"/>
              <a:t>. med. Agnieszka Wrona – </a:t>
            </a:r>
            <a:r>
              <a:rPr lang="pl-PL" b="1" dirty="0" err="1"/>
              <a:t>Cyranowska</a:t>
            </a:r>
            <a:r>
              <a:rPr lang="pl-PL" dirty="0"/>
              <a:t>, specjalista w dziedzinie ginekologii  i położnictwa  oraz ginekologii onkologicznej. Świętokrzyskie Centrum Onkologii  w Kielcach</a:t>
            </a:r>
            <a:endParaRPr lang="pl-PL" b="1" dirty="0"/>
          </a:p>
          <a:p>
            <a:pPr algn="just"/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ln w="158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l-PL" b="1" dirty="0"/>
              <a:t>Program konferencji  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Piątek  </a:t>
            </a:r>
            <a:r>
              <a:rPr lang="pl-PL" b="1" dirty="0"/>
              <a:t>– </a:t>
            </a:r>
            <a:r>
              <a:rPr lang="pl-PL" b="1" dirty="0" smtClean="0"/>
              <a:t>15.02.2019 </a:t>
            </a:r>
            <a:r>
              <a:rPr lang="pl-PL" b="1" dirty="0"/>
              <a:t>r. 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341780"/>
            <a:ext cx="1464525" cy="100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6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l-PL" b="1" dirty="0" smtClean="0"/>
              <a:t>12.30 </a:t>
            </a:r>
            <a:r>
              <a:rPr lang="pl-PL" b="1" dirty="0"/>
              <a:t>– 14.00</a:t>
            </a:r>
            <a:r>
              <a:rPr lang="pl-PL" dirty="0"/>
              <a:t>  </a:t>
            </a:r>
            <a:r>
              <a:rPr lang="pl-PL" b="1" dirty="0"/>
              <a:t>Wykład: </a:t>
            </a:r>
            <a:r>
              <a:rPr lang="pl-PL" b="1" i="1" dirty="0">
                <a:solidFill>
                  <a:srgbClr val="002060"/>
                </a:solidFill>
              </a:rPr>
              <a:t>„Zagrożenia zdrowotne i korzyści estetyczne związane </a:t>
            </a:r>
            <a:r>
              <a:rPr lang="pl-PL" b="1" i="1" dirty="0" smtClean="0">
                <a:solidFill>
                  <a:srgbClr val="002060"/>
                </a:solidFill>
              </a:rPr>
              <a:t/>
            </a:r>
            <a:br>
              <a:rPr lang="pl-PL" b="1" i="1" dirty="0" smtClean="0">
                <a:solidFill>
                  <a:srgbClr val="002060"/>
                </a:solidFill>
              </a:rPr>
            </a:br>
            <a:r>
              <a:rPr lang="pl-PL" b="1" i="1" dirty="0" smtClean="0">
                <a:solidFill>
                  <a:srgbClr val="002060"/>
                </a:solidFill>
              </a:rPr>
              <a:t>z </a:t>
            </a:r>
            <a:r>
              <a:rPr lang="pl-PL" b="1" i="1" dirty="0">
                <a:solidFill>
                  <a:srgbClr val="002060"/>
                </a:solidFill>
              </a:rPr>
              <a:t>wykonaniem zabiegów body </a:t>
            </a:r>
            <a:r>
              <a:rPr lang="pl-PL" b="1" i="1" dirty="0" err="1">
                <a:solidFill>
                  <a:srgbClr val="002060"/>
                </a:solidFill>
              </a:rPr>
              <a:t>piercingu</a:t>
            </a:r>
            <a:r>
              <a:rPr lang="pl-PL" b="1" i="1" dirty="0">
                <a:solidFill>
                  <a:srgbClr val="002060"/>
                </a:solidFill>
              </a:rPr>
              <a:t> </a:t>
            </a:r>
            <a:r>
              <a:rPr lang="pl-PL" b="1" i="1" dirty="0" smtClean="0">
                <a:solidFill>
                  <a:srgbClr val="002060"/>
                </a:solidFill>
              </a:rPr>
              <a:t/>
            </a:r>
            <a:br>
              <a:rPr lang="pl-PL" b="1" i="1" dirty="0" smtClean="0">
                <a:solidFill>
                  <a:srgbClr val="002060"/>
                </a:solidFill>
              </a:rPr>
            </a:br>
            <a:r>
              <a:rPr lang="pl-PL" b="1" i="1" dirty="0" smtClean="0">
                <a:solidFill>
                  <a:srgbClr val="002060"/>
                </a:solidFill>
              </a:rPr>
              <a:t>i </a:t>
            </a:r>
            <a:r>
              <a:rPr lang="pl-PL" b="1" i="1" dirty="0">
                <a:solidFill>
                  <a:srgbClr val="002060"/>
                </a:solidFill>
              </a:rPr>
              <a:t>tatuażu”</a:t>
            </a:r>
            <a:r>
              <a:rPr lang="pl-PL" i="1" dirty="0"/>
              <a:t>- </a:t>
            </a:r>
            <a:r>
              <a:rPr lang="pl-PL" b="1" dirty="0"/>
              <a:t>dr  n. o </a:t>
            </a:r>
            <a:r>
              <a:rPr lang="pl-PL" b="1" dirty="0" err="1"/>
              <a:t>zdr</a:t>
            </a:r>
            <a:r>
              <a:rPr lang="pl-PL" b="1" dirty="0"/>
              <a:t>. Elżbieta </a:t>
            </a:r>
            <a:r>
              <a:rPr lang="pl-PL" b="1" dirty="0" err="1"/>
              <a:t>Rębiś</a:t>
            </a:r>
            <a:r>
              <a:rPr lang="pl-PL" dirty="0"/>
              <a:t>,  Zakład Dermatologii i Kosmetologii Wydziału Lekarskiego i Nauk o Zdrowiu Uniwersytetu Jana Kochanowskiego </a:t>
            </a:r>
            <a:r>
              <a:rPr lang="pl-PL" dirty="0" smtClean="0"/>
              <a:t>w Kielcach</a:t>
            </a:r>
          </a:p>
          <a:p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ln w="158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l-PL" b="1" dirty="0"/>
              <a:t>Program konferencji  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Piątek  </a:t>
            </a:r>
            <a:r>
              <a:rPr lang="pl-PL" b="1" dirty="0"/>
              <a:t>– </a:t>
            </a:r>
            <a:r>
              <a:rPr lang="pl-PL" b="1" dirty="0" smtClean="0"/>
              <a:t>15.02.2019 </a:t>
            </a:r>
            <a:r>
              <a:rPr lang="pl-PL" b="1" dirty="0"/>
              <a:t>r. 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341780"/>
            <a:ext cx="1464525" cy="100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5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2996952"/>
            <a:ext cx="7772400" cy="1326009"/>
          </a:xfrm>
        </p:spPr>
        <p:txBody>
          <a:bodyPr>
            <a:noAutofit/>
          </a:bodyPr>
          <a:lstStyle/>
          <a:p>
            <a:pPr algn="l"/>
            <a:r>
              <a:rPr lang="pl-PL" sz="7200" b="1" dirty="0" smtClean="0">
                <a:solidFill>
                  <a:srgbClr val="002060"/>
                </a:solidFill>
              </a:rPr>
              <a:t>Biologia i </a:t>
            </a:r>
            <a:r>
              <a:rPr lang="pl-PL" sz="7200" b="1" dirty="0">
                <a:solidFill>
                  <a:srgbClr val="002060"/>
                </a:solidFill>
              </a:rPr>
              <a:t>chemia – molekułą </a:t>
            </a:r>
            <a:r>
              <a:rPr lang="pl-PL" sz="7200" b="1" dirty="0" smtClean="0">
                <a:solidFill>
                  <a:srgbClr val="002060"/>
                </a:solidFill>
              </a:rPr>
              <a:t>życia</a:t>
            </a:r>
            <a:br>
              <a:rPr lang="pl-PL" sz="7200" b="1" dirty="0" smtClean="0">
                <a:solidFill>
                  <a:srgbClr val="002060"/>
                </a:solidFill>
              </a:rPr>
            </a:br>
            <a:r>
              <a:rPr lang="pl-PL" sz="6600" b="1" i="1" dirty="0" smtClean="0">
                <a:solidFill>
                  <a:srgbClr val="002060"/>
                </a:solidFill>
              </a:rPr>
              <a:t>edycja piąta</a:t>
            </a:r>
            <a:endParaRPr lang="pl-PL" sz="6600" i="1" dirty="0">
              <a:solidFill>
                <a:srgbClr val="00206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779912" y="6165304"/>
            <a:ext cx="4816624" cy="504056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pl-PL" i="1" dirty="0" smtClean="0"/>
              <a:t>Kielce, dn.17-18.02.2020 r.</a:t>
            </a:r>
            <a:endParaRPr lang="pl-PL" i="1" dirty="0"/>
          </a:p>
        </p:txBody>
      </p:sp>
      <p:pic>
        <p:nvPicPr>
          <p:cNvPr id="4" name="Obraz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0"/>
            <a:ext cx="3312368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" y="82550"/>
            <a:ext cx="1187623" cy="6775450"/>
            <a:chOff x="517" y="130"/>
            <a:chExt cx="2160" cy="17460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517" y="1570"/>
              <a:ext cx="540" cy="16020"/>
            </a:xfrm>
            <a:prstGeom prst="rect">
              <a:avLst/>
            </a:prstGeom>
            <a:gradFill rotWithShape="0">
              <a:gsLst>
                <a:gs pos="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517" y="130"/>
              <a:ext cx="2160" cy="4320"/>
              <a:chOff x="697" y="157"/>
              <a:chExt cx="4071" cy="8385"/>
            </a:xfrm>
          </p:grpSpPr>
          <p:pic>
            <p:nvPicPr>
              <p:cNvPr id="1029" name="Picture 5" descr="pióro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76000" contrast="-86000"/>
              </a:blip>
              <a:srcRect/>
              <a:stretch>
                <a:fillRect/>
              </a:stretch>
            </p:blipFill>
            <p:spPr bwMode="auto">
              <a:xfrm>
                <a:off x="697" y="157"/>
                <a:ext cx="2821" cy="6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 rot="-1025225">
                <a:off x="2368" y="6277"/>
                <a:ext cx="2400" cy="2265"/>
              </a:xfrm>
              <a:custGeom>
                <a:avLst/>
                <a:gdLst/>
                <a:ahLst/>
                <a:cxnLst>
                  <a:cxn ang="0">
                    <a:pos x="15" y="600"/>
                  </a:cxn>
                  <a:cxn ang="0">
                    <a:pos x="105" y="630"/>
                  </a:cxn>
                  <a:cxn ang="0">
                    <a:pos x="285" y="0"/>
                  </a:cxn>
                  <a:cxn ang="0">
                    <a:pos x="150" y="990"/>
                  </a:cxn>
                  <a:cxn ang="0">
                    <a:pos x="240" y="1305"/>
                  </a:cxn>
                  <a:cxn ang="0">
                    <a:pos x="180" y="1575"/>
                  </a:cxn>
                  <a:cxn ang="0">
                    <a:pos x="255" y="1410"/>
                  </a:cxn>
                  <a:cxn ang="0">
                    <a:pos x="450" y="1140"/>
                  </a:cxn>
                  <a:cxn ang="0">
                    <a:pos x="480" y="1665"/>
                  </a:cxn>
                  <a:cxn ang="0">
                    <a:pos x="600" y="1635"/>
                  </a:cxn>
                  <a:cxn ang="0">
                    <a:pos x="675" y="1560"/>
                  </a:cxn>
                  <a:cxn ang="0">
                    <a:pos x="750" y="1515"/>
                  </a:cxn>
                  <a:cxn ang="0">
                    <a:pos x="780" y="1650"/>
                  </a:cxn>
                  <a:cxn ang="0">
                    <a:pos x="825" y="1350"/>
                  </a:cxn>
                  <a:cxn ang="0">
                    <a:pos x="825" y="1455"/>
                  </a:cxn>
                  <a:cxn ang="0">
                    <a:pos x="1035" y="1605"/>
                  </a:cxn>
                  <a:cxn ang="0">
                    <a:pos x="1125" y="1665"/>
                  </a:cxn>
                  <a:cxn ang="0">
                    <a:pos x="1260" y="1695"/>
                  </a:cxn>
                  <a:cxn ang="0">
                    <a:pos x="1275" y="1365"/>
                  </a:cxn>
                  <a:cxn ang="0">
                    <a:pos x="1320" y="1470"/>
                  </a:cxn>
                  <a:cxn ang="0">
                    <a:pos x="1365" y="1500"/>
                  </a:cxn>
                  <a:cxn ang="0">
                    <a:pos x="1470" y="1695"/>
                  </a:cxn>
                  <a:cxn ang="0">
                    <a:pos x="1470" y="1530"/>
                  </a:cxn>
                  <a:cxn ang="0">
                    <a:pos x="1725" y="1575"/>
                  </a:cxn>
                  <a:cxn ang="0">
                    <a:pos x="1620" y="1590"/>
                  </a:cxn>
                  <a:cxn ang="0">
                    <a:pos x="1740" y="1725"/>
                  </a:cxn>
                  <a:cxn ang="0">
                    <a:pos x="1935" y="705"/>
                  </a:cxn>
                  <a:cxn ang="0">
                    <a:pos x="1950" y="1875"/>
                  </a:cxn>
                  <a:cxn ang="0">
                    <a:pos x="2175" y="1335"/>
                  </a:cxn>
                  <a:cxn ang="0">
                    <a:pos x="2205" y="1335"/>
                  </a:cxn>
                  <a:cxn ang="0">
                    <a:pos x="2310" y="1635"/>
                  </a:cxn>
                  <a:cxn ang="0">
                    <a:pos x="2340" y="1605"/>
                  </a:cxn>
                  <a:cxn ang="0">
                    <a:pos x="2400" y="1710"/>
                  </a:cxn>
                </a:cxnLst>
                <a:rect l="0" t="0" r="r" b="b"/>
                <a:pathLst>
                  <a:path w="2400" h="2265">
                    <a:moveTo>
                      <a:pt x="0" y="300"/>
                    </a:moveTo>
                    <a:cubicBezTo>
                      <a:pt x="5" y="400"/>
                      <a:pt x="6" y="500"/>
                      <a:pt x="15" y="600"/>
                    </a:cubicBezTo>
                    <a:cubicBezTo>
                      <a:pt x="16" y="616"/>
                      <a:pt x="15" y="640"/>
                      <a:pt x="30" y="645"/>
                    </a:cubicBezTo>
                    <a:cubicBezTo>
                      <a:pt x="54" y="653"/>
                      <a:pt x="80" y="635"/>
                      <a:pt x="105" y="630"/>
                    </a:cubicBezTo>
                    <a:cubicBezTo>
                      <a:pt x="235" y="529"/>
                      <a:pt x="349" y="435"/>
                      <a:pt x="390" y="270"/>
                    </a:cubicBezTo>
                    <a:cubicBezTo>
                      <a:pt x="367" y="118"/>
                      <a:pt x="402" y="58"/>
                      <a:pt x="285" y="0"/>
                    </a:cubicBezTo>
                    <a:cubicBezTo>
                      <a:pt x="152" y="67"/>
                      <a:pt x="165" y="189"/>
                      <a:pt x="135" y="330"/>
                    </a:cubicBezTo>
                    <a:cubicBezTo>
                      <a:pt x="112" y="659"/>
                      <a:pt x="111" y="537"/>
                      <a:pt x="150" y="990"/>
                    </a:cubicBezTo>
                    <a:cubicBezTo>
                      <a:pt x="157" y="1070"/>
                      <a:pt x="158" y="1152"/>
                      <a:pt x="180" y="1230"/>
                    </a:cubicBezTo>
                    <a:cubicBezTo>
                      <a:pt x="189" y="1261"/>
                      <a:pt x="223" y="1278"/>
                      <a:pt x="240" y="1305"/>
                    </a:cubicBezTo>
                    <a:cubicBezTo>
                      <a:pt x="281" y="1369"/>
                      <a:pt x="318" y="1422"/>
                      <a:pt x="360" y="1485"/>
                    </a:cubicBezTo>
                    <a:cubicBezTo>
                      <a:pt x="348" y="1513"/>
                      <a:pt x="292" y="1735"/>
                      <a:pt x="180" y="1575"/>
                    </a:cubicBezTo>
                    <a:cubicBezTo>
                      <a:pt x="154" y="1537"/>
                      <a:pt x="191" y="1482"/>
                      <a:pt x="210" y="1440"/>
                    </a:cubicBezTo>
                    <a:cubicBezTo>
                      <a:pt x="217" y="1424"/>
                      <a:pt x="241" y="1422"/>
                      <a:pt x="255" y="1410"/>
                    </a:cubicBezTo>
                    <a:cubicBezTo>
                      <a:pt x="306" y="1367"/>
                      <a:pt x="358" y="1322"/>
                      <a:pt x="405" y="1275"/>
                    </a:cubicBezTo>
                    <a:cubicBezTo>
                      <a:pt x="417" y="1229"/>
                      <a:pt x="441" y="1187"/>
                      <a:pt x="450" y="1140"/>
                    </a:cubicBezTo>
                    <a:cubicBezTo>
                      <a:pt x="460" y="1086"/>
                      <a:pt x="460" y="1030"/>
                      <a:pt x="465" y="975"/>
                    </a:cubicBezTo>
                    <a:cubicBezTo>
                      <a:pt x="470" y="1205"/>
                      <a:pt x="461" y="1436"/>
                      <a:pt x="480" y="1665"/>
                    </a:cubicBezTo>
                    <a:cubicBezTo>
                      <a:pt x="481" y="1683"/>
                      <a:pt x="508" y="1699"/>
                      <a:pt x="525" y="1695"/>
                    </a:cubicBezTo>
                    <a:cubicBezTo>
                      <a:pt x="556" y="1687"/>
                      <a:pt x="575" y="1655"/>
                      <a:pt x="600" y="1635"/>
                    </a:cubicBezTo>
                    <a:cubicBezTo>
                      <a:pt x="628" y="1565"/>
                      <a:pt x="642" y="1498"/>
                      <a:pt x="660" y="1425"/>
                    </a:cubicBezTo>
                    <a:cubicBezTo>
                      <a:pt x="665" y="1470"/>
                      <a:pt x="639" y="1533"/>
                      <a:pt x="675" y="1560"/>
                    </a:cubicBezTo>
                    <a:cubicBezTo>
                      <a:pt x="702" y="1580"/>
                      <a:pt x="691" y="1487"/>
                      <a:pt x="720" y="1470"/>
                    </a:cubicBezTo>
                    <a:cubicBezTo>
                      <a:pt x="735" y="1461"/>
                      <a:pt x="740" y="1500"/>
                      <a:pt x="750" y="1515"/>
                    </a:cubicBezTo>
                    <a:cubicBezTo>
                      <a:pt x="755" y="1540"/>
                      <a:pt x="759" y="1565"/>
                      <a:pt x="765" y="1590"/>
                    </a:cubicBezTo>
                    <a:cubicBezTo>
                      <a:pt x="769" y="1610"/>
                      <a:pt x="764" y="1638"/>
                      <a:pt x="780" y="1650"/>
                    </a:cubicBezTo>
                    <a:cubicBezTo>
                      <a:pt x="793" y="1659"/>
                      <a:pt x="810" y="1640"/>
                      <a:pt x="825" y="1635"/>
                    </a:cubicBezTo>
                    <a:cubicBezTo>
                      <a:pt x="830" y="1589"/>
                      <a:pt x="859" y="1401"/>
                      <a:pt x="825" y="1350"/>
                    </a:cubicBezTo>
                    <a:cubicBezTo>
                      <a:pt x="813" y="1332"/>
                      <a:pt x="795" y="1380"/>
                      <a:pt x="780" y="1395"/>
                    </a:cubicBezTo>
                    <a:cubicBezTo>
                      <a:pt x="795" y="1415"/>
                      <a:pt x="800" y="1459"/>
                      <a:pt x="825" y="1455"/>
                    </a:cubicBezTo>
                    <a:cubicBezTo>
                      <a:pt x="896" y="1442"/>
                      <a:pt x="950" y="1359"/>
                      <a:pt x="990" y="1305"/>
                    </a:cubicBezTo>
                    <a:cubicBezTo>
                      <a:pt x="1006" y="1508"/>
                      <a:pt x="988" y="1453"/>
                      <a:pt x="1035" y="1605"/>
                    </a:cubicBezTo>
                    <a:cubicBezTo>
                      <a:pt x="1044" y="1635"/>
                      <a:pt x="1065" y="1695"/>
                      <a:pt x="1065" y="1695"/>
                    </a:cubicBezTo>
                    <a:cubicBezTo>
                      <a:pt x="1085" y="1685"/>
                      <a:pt x="1109" y="1681"/>
                      <a:pt x="1125" y="1665"/>
                    </a:cubicBezTo>
                    <a:cubicBezTo>
                      <a:pt x="1177" y="1613"/>
                      <a:pt x="1198" y="1523"/>
                      <a:pt x="1215" y="1455"/>
                    </a:cubicBezTo>
                    <a:cubicBezTo>
                      <a:pt x="1235" y="1535"/>
                      <a:pt x="1240" y="1615"/>
                      <a:pt x="1260" y="1695"/>
                    </a:cubicBezTo>
                    <a:cubicBezTo>
                      <a:pt x="1287" y="1641"/>
                      <a:pt x="1309" y="1612"/>
                      <a:pt x="1305" y="1545"/>
                    </a:cubicBezTo>
                    <a:cubicBezTo>
                      <a:pt x="1302" y="1484"/>
                      <a:pt x="1318" y="1408"/>
                      <a:pt x="1275" y="1365"/>
                    </a:cubicBezTo>
                    <a:cubicBezTo>
                      <a:pt x="1236" y="1326"/>
                      <a:pt x="1285" y="1475"/>
                      <a:pt x="1290" y="1530"/>
                    </a:cubicBezTo>
                    <a:cubicBezTo>
                      <a:pt x="1300" y="1510"/>
                      <a:pt x="1309" y="1489"/>
                      <a:pt x="1320" y="1470"/>
                    </a:cubicBezTo>
                    <a:cubicBezTo>
                      <a:pt x="1329" y="1454"/>
                      <a:pt x="1335" y="1415"/>
                      <a:pt x="1350" y="1425"/>
                    </a:cubicBezTo>
                    <a:cubicBezTo>
                      <a:pt x="1371" y="1439"/>
                      <a:pt x="1360" y="1475"/>
                      <a:pt x="1365" y="1500"/>
                    </a:cubicBezTo>
                    <a:cubicBezTo>
                      <a:pt x="1478" y="1425"/>
                      <a:pt x="1371" y="1477"/>
                      <a:pt x="1425" y="1680"/>
                    </a:cubicBezTo>
                    <a:cubicBezTo>
                      <a:pt x="1429" y="1695"/>
                      <a:pt x="1455" y="1690"/>
                      <a:pt x="1470" y="1695"/>
                    </a:cubicBezTo>
                    <a:cubicBezTo>
                      <a:pt x="1512" y="1526"/>
                      <a:pt x="1504" y="1616"/>
                      <a:pt x="1485" y="1425"/>
                    </a:cubicBezTo>
                    <a:cubicBezTo>
                      <a:pt x="1480" y="1460"/>
                      <a:pt x="1467" y="1495"/>
                      <a:pt x="1470" y="1530"/>
                    </a:cubicBezTo>
                    <a:cubicBezTo>
                      <a:pt x="1473" y="1569"/>
                      <a:pt x="1521" y="1674"/>
                      <a:pt x="1545" y="1710"/>
                    </a:cubicBezTo>
                    <a:cubicBezTo>
                      <a:pt x="1608" y="1605"/>
                      <a:pt x="1608" y="1614"/>
                      <a:pt x="1725" y="1575"/>
                    </a:cubicBezTo>
                    <a:cubicBezTo>
                      <a:pt x="1715" y="1540"/>
                      <a:pt x="1730" y="1482"/>
                      <a:pt x="1695" y="1470"/>
                    </a:cubicBezTo>
                    <a:cubicBezTo>
                      <a:pt x="1658" y="1458"/>
                      <a:pt x="1629" y="1564"/>
                      <a:pt x="1620" y="1590"/>
                    </a:cubicBezTo>
                    <a:cubicBezTo>
                      <a:pt x="1630" y="1645"/>
                      <a:pt x="1613" y="1713"/>
                      <a:pt x="1650" y="1755"/>
                    </a:cubicBezTo>
                    <a:cubicBezTo>
                      <a:pt x="1671" y="1779"/>
                      <a:pt x="1714" y="1744"/>
                      <a:pt x="1740" y="1725"/>
                    </a:cubicBezTo>
                    <a:cubicBezTo>
                      <a:pt x="1772" y="1702"/>
                      <a:pt x="1790" y="1665"/>
                      <a:pt x="1815" y="1635"/>
                    </a:cubicBezTo>
                    <a:cubicBezTo>
                      <a:pt x="1916" y="1312"/>
                      <a:pt x="1921" y="1043"/>
                      <a:pt x="1935" y="705"/>
                    </a:cubicBezTo>
                    <a:cubicBezTo>
                      <a:pt x="1922" y="399"/>
                      <a:pt x="1902" y="287"/>
                      <a:pt x="1845" y="0"/>
                    </a:cubicBezTo>
                    <a:cubicBezTo>
                      <a:pt x="1797" y="626"/>
                      <a:pt x="1851" y="1256"/>
                      <a:pt x="1950" y="1875"/>
                    </a:cubicBezTo>
                    <a:cubicBezTo>
                      <a:pt x="2006" y="2224"/>
                      <a:pt x="1933" y="2128"/>
                      <a:pt x="2070" y="2265"/>
                    </a:cubicBezTo>
                    <a:cubicBezTo>
                      <a:pt x="2148" y="1954"/>
                      <a:pt x="2162" y="1656"/>
                      <a:pt x="2175" y="1335"/>
                    </a:cubicBezTo>
                    <a:cubicBezTo>
                      <a:pt x="2170" y="1135"/>
                      <a:pt x="2097" y="545"/>
                      <a:pt x="2160" y="735"/>
                    </a:cubicBezTo>
                    <a:cubicBezTo>
                      <a:pt x="2285" y="1111"/>
                      <a:pt x="2115" y="1605"/>
                      <a:pt x="2205" y="1335"/>
                    </a:cubicBezTo>
                    <a:cubicBezTo>
                      <a:pt x="2219" y="1376"/>
                      <a:pt x="2238" y="1414"/>
                      <a:pt x="2250" y="1455"/>
                    </a:cubicBezTo>
                    <a:cubicBezTo>
                      <a:pt x="2271" y="1524"/>
                      <a:pt x="2269" y="1574"/>
                      <a:pt x="2310" y="1635"/>
                    </a:cubicBezTo>
                    <a:cubicBezTo>
                      <a:pt x="2315" y="1605"/>
                      <a:pt x="2303" y="1567"/>
                      <a:pt x="2325" y="1545"/>
                    </a:cubicBezTo>
                    <a:cubicBezTo>
                      <a:pt x="2340" y="1530"/>
                      <a:pt x="2336" y="1585"/>
                      <a:pt x="2340" y="1605"/>
                    </a:cubicBezTo>
                    <a:cubicBezTo>
                      <a:pt x="2365" y="1730"/>
                      <a:pt x="2337" y="1659"/>
                      <a:pt x="2385" y="1755"/>
                    </a:cubicBezTo>
                    <a:cubicBezTo>
                      <a:pt x="2390" y="1740"/>
                      <a:pt x="2400" y="1710"/>
                      <a:pt x="2400" y="1710"/>
                    </a:cubicBezTo>
                  </a:path>
                </a:pathLst>
              </a:custGeom>
              <a:noFill/>
              <a:ln w="952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aphicFrame>
            <p:nvGraphicFramePr>
              <p:cNvPr id="1031" name="Object 7"/>
              <p:cNvGraphicFramePr>
                <a:graphicFrameLocks noChangeAspect="1"/>
              </p:cNvGraphicFramePr>
              <p:nvPr/>
            </p:nvGraphicFramePr>
            <p:xfrm>
              <a:off x="2497" y="1957"/>
              <a:ext cx="1975" cy="2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711" name="Picture" r:id="rId6" imgW="1016640" imgH="915120" progId="Word.Picture.8">
                      <p:embed/>
                    </p:oleObj>
                  </mc:Choice>
                  <mc:Fallback>
                    <p:oleObj name="Picture" r:id="rId6" imgW="1016640" imgH="915120" progId="Word.Picture.8">
                      <p:embed/>
                      <p:pic>
                        <p:nvPicPr>
                          <p:cNvPr id="1031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lum bright="6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7" y="1957"/>
                            <a:ext cx="1975" cy="21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333399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225231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l-PL" b="1" dirty="0"/>
              <a:t>09.30 – </a:t>
            </a:r>
            <a:r>
              <a:rPr lang="pl-PL" b="1" dirty="0" smtClean="0"/>
              <a:t>11.00 </a:t>
            </a:r>
            <a:r>
              <a:rPr lang="pl-PL" dirty="0" smtClean="0"/>
              <a:t>Wykład</a:t>
            </a:r>
            <a:r>
              <a:rPr lang="pl-PL" dirty="0"/>
              <a:t>: </a:t>
            </a:r>
            <a:r>
              <a:rPr lang="pl-PL" b="1" i="1" dirty="0">
                <a:solidFill>
                  <a:srgbClr val="002060"/>
                </a:solidFill>
              </a:rPr>
              <a:t>„</a:t>
            </a:r>
            <a:r>
              <a:rPr lang="pl-PL" b="1" i="1" dirty="0" err="1">
                <a:solidFill>
                  <a:srgbClr val="002060"/>
                </a:solidFill>
              </a:rPr>
              <a:t>Wellness</a:t>
            </a:r>
            <a:r>
              <a:rPr lang="pl-PL" b="1" i="1" dirty="0">
                <a:solidFill>
                  <a:srgbClr val="002060"/>
                </a:solidFill>
              </a:rPr>
              <a:t> w SPA – holistyczne podejście do zdrowia ciała i duszy</a:t>
            </a:r>
            <a:r>
              <a:rPr lang="pl-PL" i="1" dirty="0">
                <a:solidFill>
                  <a:srgbClr val="002060"/>
                </a:solidFill>
              </a:rPr>
              <a:t>”</a:t>
            </a:r>
            <a:r>
              <a:rPr lang="pl-PL" dirty="0">
                <a:solidFill>
                  <a:srgbClr val="002060"/>
                </a:solidFill>
              </a:rPr>
              <a:t> </a:t>
            </a:r>
            <a:r>
              <a:rPr lang="pl-PL" dirty="0"/>
              <a:t>- </a:t>
            </a:r>
            <a:r>
              <a:rPr lang="pl-PL" b="1" dirty="0"/>
              <a:t>mgr Małgorzata Kotwica, </a:t>
            </a:r>
            <a:r>
              <a:rPr lang="pl-PL" dirty="0"/>
              <a:t>specjalista kosmetolog</a:t>
            </a:r>
            <a:r>
              <a:rPr lang="pl-PL" b="1" dirty="0"/>
              <a:t> </a:t>
            </a:r>
            <a:endParaRPr lang="pl-PL" b="1" dirty="0" smtClean="0"/>
          </a:p>
          <a:p>
            <a:pPr marL="0" indent="0" algn="just">
              <a:buNone/>
            </a:pPr>
            <a:endParaRPr lang="pl-PL" sz="1100" b="1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b="1" dirty="0"/>
              <a:t>11.30 – 13.00 </a:t>
            </a:r>
            <a:r>
              <a:rPr lang="pl-PL" dirty="0" smtClean="0"/>
              <a:t>Wykład</a:t>
            </a:r>
            <a:r>
              <a:rPr lang="pl-PL" dirty="0"/>
              <a:t>: </a:t>
            </a:r>
            <a:r>
              <a:rPr lang="pl-PL" b="1" i="1" dirty="0">
                <a:solidFill>
                  <a:srgbClr val="002060"/>
                </a:solidFill>
              </a:rPr>
              <a:t>„Kodeks walki z rakiem”</a:t>
            </a:r>
            <a:r>
              <a:rPr lang="pl-PL" b="1" dirty="0">
                <a:solidFill>
                  <a:srgbClr val="002060"/>
                </a:solidFill>
              </a:rPr>
              <a:t> </a:t>
            </a:r>
            <a:r>
              <a:rPr lang="pl-PL" dirty="0" smtClean="0"/>
              <a:t>– </a:t>
            </a:r>
            <a:br>
              <a:rPr lang="pl-PL" dirty="0" smtClean="0"/>
            </a:br>
            <a:r>
              <a:rPr lang="pl-PL" b="1" dirty="0" smtClean="0"/>
              <a:t>mgr </a:t>
            </a:r>
            <a:r>
              <a:rPr lang="pl-PL" b="1" dirty="0"/>
              <a:t>Jadwiga Zapała </a:t>
            </a:r>
            <a:r>
              <a:rPr lang="pl-PL" dirty="0"/>
              <a:t>Specjalista ds. Promocji Zdrowia - Świętokrzyskie Centrum Onkologii w </a:t>
            </a:r>
            <a:r>
              <a:rPr lang="pl-PL" dirty="0" smtClean="0"/>
              <a:t>Kielcach</a:t>
            </a:r>
          </a:p>
          <a:p>
            <a:pPr marL="0" indent="0" algn="just">
              <a:buNone/>
            </a:pPr>
            <a:endParaRPr lang="pl-PL" sz="1000" b="1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b="1" dirty="0" smtClean="0"/>
              <a:t>Warsztaty</a:t>
            </a:r>
            <a:r>
              <a:rPr lang="pl-PL" b="1" dirty="0"/>
              <a:t>:</a:t>
            </a:r>
            <a:r>
              <a:rPr lang="pl-PL" dirty="0"/>
              <a:t> </a:t>
            </a:r>
            <a:r>
              <a:rPr lang="pl-PL" i="1" dirty="0">
                <a:solidFill>
                  <a:srgbClr val="002060"/>
                </a:solidFill>
              </a:rPr>
              <a:t>Warsztaty biologiczne i chemiczne dla uczniów </a:t>
            </a:r>
            <a:r>
              <a:rPr lang="pl-PL" i="1" dirty="0"/>
              <a:t>– innowacyjne techniki SSC (small-</a:t>
            </a:r>
            <a:r>
              <a:rPr lang="pl-PL" i="1" dirty="0" err="1"/>
              <a:t>scale</a:t>
            </a:r>
            <a:r>
              <a:rPr lang="pl-PL" i="1" dirty="0"/>
              <a:t> </a:t>
            </a:r>
            <a:r>
              <a:rPr lang="pl-PL" i="1" dirty="0" err="1"/>
              <a:t>chemistry</a:t>
            </a:r>
            <a:r>
              <a:rPr lang="pl-PL" i="1" dirty="0"/>
              <a:t>)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b="1" dirty="0"/>
              <a:t>13.30-14.30</a:t>
            </a:r>
            <a:r>
              <a:rPr lang="pl-PL" dirty="0"/>
              <a:t> </a:t>
            </a:r>
            <a:r>
              <a:rPr lang="pl-PL" b="1" dirty="0">
                <a:solidFill>
                  <a:srgbClr val="002060"/>
                </a:solidFill>
              </a:rPr>
              <a:t>Pokaz doświadczeń naukowych  Stowarzyszenie Niezależna Grupa Popularyzatorów Nauki EKSPERYMENTATORZY</a:t>
            </a:r>
            <a:r>
              <a:rPr lang="pl-PL" dirty="0">
                <a:solidFill>
                  <a:srgbClr val="002060"/>
                </a:solidFill>
              </a:rPr>
              <a:t> </a:t>
            </a:r>
            <a:r>
              <a:rPr lang="pl-PL" dirty="0"/>
              <a:t>- widowiskowe pokazy doświadczeń naukowych</a:t>
            </a:r>
            <a:r>
              <a:rPr lang="pl-PL" b="1" dirty="0"/>
              <a:t> 	 </a:t>
            </a:r>
            <a:endParaRPr lang="pl-PL" dirty="0"/>
          </a:p>
          <a:p>
            <a:pPr algn="just"/>
            <a:endParaRPr lang="pl-PL" dirty="0"/>
          </a:p>
          <a:p>
            <a:endParaRPr lang="pl-PL" dirty="0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ln w="22225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pl-PL" b="1" dirty="0"/>
              <a:t>Program konferencji   </a:t>
            </a:r>
            <a:r>
              <a:rPr lang="pl-PL" dirty="0"/>
              <a:t/>
            </a:r>
            <a:br>
              <a:rPr lang="pl-PL" dirty="0"/>
            </a:br>
            <a:r>
              <a:rPr lang="pl-PL" b="1" dirty="0" smtClean="0"/>
              <a:t>Poniedziałek  </a:t>
            </a:r>
            <a:r>
              <a:rPr lang="pl-PL" b="1" dirty="0"/>
              <a:t>– </a:t>
            </a:r>
            <a:r>
              <a:rPr lang="pl-PL" b="1" dirty="0" smtClean="0"/>
              <a:t>17.02.2020 </a:t>
            </a:r>
            <a:r>
              <a:rPr lang="pl-PL" b="1" dirty="0"/>
              <a:t>r.  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483318"/>
            <a:ext cx="1053536" cy="72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6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pl-PL" sz="2400" b="1" dirty="0"/>
              <a:t>09.00 – 10.30</a:t>
            </a:r>
            <a:r>
              <a:rPr lang="pl-PL" sz="2400" dirty="0"/>
              <a:t> </a:t>
            </a:r>
            <a:r>
              <a:rPr lang="pl-PL" sz="2400" b="1" dirty="0"/>
              <a:t>Wykład: </a:t>
            </a:r>
            <a:r>
              <a:rPr lang="pl-PL" sz="2400" b="1" i="1" dirty="0">
                <a:solidFill>
                  <a:srgbClr val="002060"/>
                </a:solidFill>
              </a:rPr>
              <a:t>”Profilaktyka </a:t>
            </a:r>
            <a:r>
              <a:rPr lang="pl-PL" sz="2400" b="1" i="1" dirty="0" smtClean="0">
                <a:solidFill>
                  <a:srgbClr val="002060"/>
                </a:solidFill>
              </a:rPr>
              <a:t>chorób nowotworowych</a:t>
            </a:r>
            <a:r>
              <a:rPr lang="pl-PL" sz="2400" b="1" i="1" dirty="0">
                <a:solidFill>
                  <a:srgbClr val="002060"/>
                </a:solidFill>
              </a:rPr>
              <a:t>. Antykoncepcja”</a:t>
            </a:r>
            <a:r>
              <a:rPr lang="pl-PL" sz="2400" b="1" dirty="0">
                <a:solidFill>
                  <a:srgbClr val="002060"/>
                </a:solidFill>
              </a:rPr>
              <a:t> </a:t>
            </a:r>
            <a:r>
              <a:rPr lang="pl-PL" sz="2400" b="1" dirty="0"/>
              <a:t>- lek. med. Agnieszka Wrona – </a:t>
            </a:r>
            <a:r>
              <a:rPr lang="pl-PL" sz="2400" b="1" dirty="0" err="1"/>
              <a:t>Cyranowska</a:t>
            </a:r>
            <a:r>
              <a:rPr lang="pl-PL" sz="2400" dirty="0"/>
              <a:t>, specjalista w dziedzinie ginekologii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i </a:t>
            </a:r>
            <a:r>
              <a:rPr lang="pl-PL" sz="2400" dirty="0"/>
              <a:t>położnictwa  oraz ginekologii onkologicznej. Świętokrzyskie Centrum Onkologii </a:t>
            </a:r>
            <a:r>
              <a:rPr lang="pl-PL" sz="2400" dirty="0" smtClean="0"/>
              <a:t>w </a:t>
            </a:r>
            <a:r>
              <a:rPr lang="pl-PL" sz="2400" dirty="0" smtClean="0"/>
              <a:t>Kielcach</a:t>
            </a:r>
          </a:p>
          <a:p>
            <a:pPr marL="0" lvl="0" indent="0" algn="just">
              <a:buNone/>
            </a:pPr>
            <a:endParaRPr lang="pl-PL" sz="8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400" b="1" dirty="0"/>
              <a:t>11.00 – 12.30</a:t>
            </a:r>
            <a:r>
              <a:rPr lang="pl-PL" sz="2400" dirty="0"/>
              <a:t> </a:t>
            </a:r>
            <a:r>
              <a:rPr lang="pl-PL" sz="2400" b="1" dirty="0"/>
              <a:t>Wykład: </a:t>
            </a:r>
            <a:r>
              <a:rPr lang="pl-PL" sz="2400" b="1" i="1" dirty="0"/>
              <a:t>”</a:t>
            </a:r>
            <a:r>
              <a:rPr lang="pl-PL" sz="2400" b="1" i="1" dirty="0">
                <a:solidFill>
                  <a:srgbClr val="002060"/>
                </a:solidFill>
              </a:rPr>
              <a:t>Profilaktyka </a:t>
            </a:r>
            <a:r>
              <a:rPr lang="pl-PL" sz="2400" b="1" i="1" dirty="0" smtClean="0">
                <a:solidFill>
                  <a:srgbClr val="002060"/>
                </a:solidFill>
              </a:rPr>
              <a:t>i </a:t>
            </a:r>
            <a:r>
              <a:rPr lang="pl-PL" sz="2400" b="1" i="1" dirty="0">
                <a:solidFill>
                  <a:srgbClr val="002060"/>
                </a:solidFill>
              </a:rPr>
              <a:t>leczenie nowotworów głowy i szyi”</a:t>
            </a:r>
            <a:r>
              <a:rPr lang="pl-PL" sz="2400" b="1" i="1" dirty="0"/>
              <a:t> </a:t>
            </a:r>
            <a:r>
              <a:rPr lang="pl-PL" sz="2400" b="1" i="1" dirty="0" smtClean="0"/>
              <a:t>- </a:t>
            </a:r>
            <a:r>
              <a:rPr lang="pl-PL" sz="2400" b="1" dirty="0" smtClean="0"/>
              <a:t>dr </a:t>
            </a:r>
            <a:r>
              <a:rPr lang="pl-PL" sz="2400" b="1" dirty="0"/>
              <a:t>n. med. Sławomir Okła</a:t>
            </a:r>
            <a:r>
              <a:rPr lang="pl-PL" sz="2400" dirty="0"/>
              <a:t>, Kierownik Kliniki Otolaryngologii, Chirurgii Głowy i Szyi, specjalista w dziedzinie otorynolaryngologii, Świętokrzyskie Centrum Onkologii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w </a:t>
            </a:r>
            <a:r>
              <a:rPr lang="pl-PL" sz="2400" dirty="0" smtClean="0"/>
              <a:t>Kielcach</a:t>
            </a:r>
            <a:endParaRPr lang="pl-PL" sz="2400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ln w="22225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pl-PL" b="1" dirty="0"/>
              <a:t>Program konferencji   </a:t>
            </a:r>
            <a:r>
              <a:rPr lang="pl-PL" dirty="0"/>
              <a:t/>
            </a:r>
            <a:br>
              <a:rPr lang="pl-PL" dirty="0"/>
            </a:br>
            <a:r>
              <a:rPr lang="pl-PL" b="1" dirty="0"/>
              <a:t>Wtorek  – 18.02.2020 r.  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384124"/>
            <a:ext cx="1341568" cy="92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7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ln w="22225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pl-PL" b="1" dirty="0"/>
              <a:t>Program konferencji   </a:t>
            </a:r>
            <a:r>
              <a:rPr lang="pl-PL" dirty="0"/>
              <a:t/>
            </a:r>
            <a:br>
              <a:rPr lang="pl-PL" dirty="0"/>
            </a:br>
            <a:r>
              <a:rPr lang="pl-PL" b="1" dirty="0"/>
              <a:t>Wtorek  – 18.02.2020 r.  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l-PL" b="1" dirty="0"/>
              <a:t>13.00 – 14.30</a:t>
            </a:r>
            <a:r>
              <a:rPr lang="pl-PL" dirty="0"/>
              <a:t>  </a:t>
            </a:r>
            <a:r>
              <a:rPr lang="pl-PL" b="1" dirty="0"/>
              <a:t>Wykład: </a:t>
            </a:r>
            <a:r>
              <a:rPr lang="pl-PL" b="1" i="1" dirty="0">
                <a:solidFill>
                  <a:srgbClr val="002060"/>
                </a:solidFill>
              </a:rPr>
              <a:t>„Profilaktyka uzależnień”</a:t>
            </a:r>
            <a:r>
              <a:rPr lang="pl-PL" i="1" dirty="0"/>
              <a:t> - </a:t>
            </a:r>
            <a:r>
              <a:rPr lang="pl-PL" dirty="0"/>
              <a:t>pracownik Komendy Miejskiej Policji w </a:t>
            </a:r>
            <a:r>
              <a:rPr lang="pl-PL" dirty="0" smtClean="0"/>
              <a:t>Kielcach</a:t>
            </a:r>
            <a:r>
              <a:rPr lang="pl-PL" b="1" dirty="0"/>
              <a:t> </a:t>
            </a:r>
            <a:r>
              <a:rPr lang="pl-PL" dirty="0" smtClean="0"/>
              <a:t>oraz</a:t>
            </a:r>
            <a:r>
              <a:rPr lang="pl-PL" b="1" dirty="0" smtClean="0"/>
              <a:t> </a:t>
            </a:r>
            <a:r>
              <a:rPr lang="pl-PL" dirty="0" smtClean="0"/>
              <a:t>pracownik </a:t>
            </a:r>
            <a:r>
              <a:rPr lang="pl-PL" dirty="0"/>
              <a:t>Oddziału Promocji Zdrowia i Oświaty Zdrowotnej Powiatowej Stacji </a:t>
            </a:r>
            <a:r>
              <a:rPr lang="pl-PL" dirty="0" err="1"/>
              <a:t>Sanitarno</a:t>
            </a:r>
            <a:r>
              <a:rPr lang="pl-PL" dirty="0"/>
              <a:t> - </a:t>
            </a:r>
            <a:r>
              <a:rPr lang="pl-PL" dirty="0" smtClean="0"/>
              <a:t>Epidemiologicznej </a:t>
            </a:r>
            <a:r>
              <a:rPr lang="pl-PL" dirty="0"/>
              <a:t>w </a:t>
            </a:r>
            <a:r>
              <a:rPr lang="pl-PL" dirty="0" smtClean="0"/>
              <a:t>Kielcach </a:t>
            </a:r>
            <a:r>
              <a:rPr lang="pl-PL" b="1" dirty="0" smtClean="0"/>
              <a:t>- mgr </a:t>
            </a:r>
            <a:r>
              <a:rPr lang="pl-PL" b="1" dirty="0"/>
              <a:t>Łukasz </a:t>
            </a:r>
            <a:r>
              <a:rPr lang="pl-PL" b="1" dirty="0" err="1" smtClean="0"/>
              <a:t>Frąk</a:t>
            </a:r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384124"/>
            <a:ext cx="1341568" cy="92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7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249</Words>
  <Application>Microsoft Office PowerPoint</Application>
  <PresentationFormat>Pokaz na ekranie (4:3)</PresentationFormat>
  <Paragraphs>30</Paragraphs>
  <Slides>8</Slides>
  <Notes>2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</vt:lpstr>
      <vt:lpstr>Calibri</vt:lpstr>
      <vt:lpstr>Wingdings</vt:lpstr>
      <vt:lpstr>Motyw pakietu Office</vt:lpstr>
      <vt:lpstr>Picture</vt:lpstr>
      <vt:lpstr>Biologia i chemia – molekułą życia edycja czwarta</vt:lpstr>
      <vt:lpstr>Program konferencji    Czwartek  – 14.02.2019 r. </vt:lpstr>
      <vt:lpstr>Program konferencji    Piątek  – 15.02.2019 r. </vt:lpstr>
      <vt:lpstr>Program konferencji    Piątek  – 15.02.2019 r. </vt:lpstr>
      <vt:lpstr>Biologia i chemia – molekułą życia edycja piąta</vt:lpstr>
      <vt:lpstr>Program konferencji    Poniedziałek  – 17.02.2020 r.  </vt:lpstr>
      <vt:lpstr>Program konferencji    Wtorek  – 18.02.2020 r.  </vt:lpstr>
      <vt:lpstr>Program konferencji    Wtorek  – 18.02.2020 r. 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Biologia i chemia – molekułą życia edycja druga</dc:title>
  <dc:creator>User</dc:creator>
  <cp:lastModifiedBy>Użytkownik</cp:lastModifiedBy>
  <cp:revision>20</cp:revision>
  <dcterms:created xsi:type="dcterms:W3CDTF">2017-03-12T22:05:11Z</dcterms:created>
  <dcterms:modified xsi:type="dcterms:W3CDTF">2020-05-07T19:32:22Z</dcterms:modified>
</cp:coreProperties>
</file>